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</p:sldIdLst>
  <p:sldSz cy="5143500" cx="9144000"/>
  <p:notesSz cx="6858000" cy="9144000"/>
  <p:embeddedFontLst>
    <p:embeddedFont>
      <p:font typeface="Montserrat SemiBold"/>
      <p:regular r:id="rId72"/>
      <p:bold r:id="rId73"/>
      <p:italic r:id="rId74"/>
      <p:boldItalic r:id="rId75"/>
    </p:embeddedFont>
    <p:embeddedFont>
      <p:font typeface="Montserrat"/>
      <p:regular r:id="rId76"/>
      <p:bold r:id="rId77"/>
      <p:italic r:id="rId78"/>
      <p:boldItalic r:id="rId79"/>
    </p:embeddedFont>
    <p:embeddedFont>
      <p:font typeface="Comfortaa"/>
      <p:regular r:id="rId80"/>
      <p:bold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Comfortaa-regular.fntdata"/><Relationship Id="rId81" Type="http://schemas.openxmlformats.org/officeDocument/2006/relationships/font" Target="fonts/Comfortaa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MontserratSemiBold-bold.fntdata"/><Relationship Id="rId72" Type="http://schemas.openxmlformats.org/officeDocument/2006/relationships/font" Target="fonts/MontserratSemiBold-regular.fntdata"/><Relationship Id="rId31" Type="http://schemas.openxmlformats.org/officeDocument/2006/relationships/slide" Target="slides/slide26.xml"/><Relationship Id="rId75" Type="http://schemas.openxmlformats.org/officeDocument/2006/relationships/font" Target="fonts/MontserratSemiBold-boldItalic.fntdata"/><Relationship Id="rId30" Type="http://schemas.openxmlformats.org/officeDocument/2006/relationships/slide" Target="slides/slide25.xml"/><Relationship Id="rId74" Type="http://schemas.openxmlformats.org/officeDocument/2006/relationships/font" Target="fonts/MontserratSemiBold-italic.fntdata"/><Relationship Id="rId33" Type="http://schemas.openxmlformats.org/officeDocument/2006/relationships/slide" Target="slides/slide28.xml"/><Relationship Id="rId77" Type="http://schemas.openxmlformats.org/officeDocument/2006/relationships/font" Target="fonts/Montserrat-bold.fntdata"/><Relationship Id="rId32" Type="http://schemas.openxmlformats.org/officeDocument/2006/relationships/slide" Target="slides/slide27.xml"/><Relationship Id="rId76" Type="http://schemas.openxmlformats.org/officeDocument/2006/relationships/font" Target="fonts/Montserrat-regular.fntdata"/><Relationship Id="rId35" Type="http://schemas.openxmlformats.org/officeDocument/2006/relationships/slide" Target="slides/slide30.xml"/><Relationship Id="rId79" Type="http://schemas.openxmlformats.org/officeDocument/2006/relationships/font" Target="fonts/Montserrat-boldItalic.fntdata"/><Relationship Id="rId34" Type="http://schemas.openxmlformats.org/officeDocument/2006/relationships/slide" Target="slides/slide29.xml"/><Relationship Id="rId78" Type="http://schemas.openxmlformats.org/officeDocument/2006/relationships/font" Target="fonts/Montserrat-italic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e612ecdcc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e612ecdcc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612ecdcc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612ecdcc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e612ecdcc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e612ecdcc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e612ecdcc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e612ecdcc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e6159e1c36_1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e6159e1c36_1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e6159e1c36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e6159e1c36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e6159e1c36_5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e6159e1c36_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e6159e1c36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e6159e1c36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e6159e1c36_3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e6159e1c36_3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e6159e1c36_3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e6159e1c36_3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e5df4a52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e5df4a52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e6159e1c36_3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e6159e1c36_3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e6159e1c36_3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e6159e1c36_3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e6159e1c36_3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e6159e1c36_3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e6159e1c36_3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e6159e1c36_3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e6159e1c36_3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e6159e1c36_3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e6159e1c36_3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e6159e1c36_3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e6159e1c36_3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e6159e1c36_3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e6159e1c36_3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e6159e1c36_3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e6159e1c36_3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e6159e1c36_3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e6159e1c36_3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e6159e1c36_3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e5cf5e6aa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e5cf5e6aa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e6159e1c36_3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e6159e1c36_3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e6159e1c36_3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e6159e1c36_3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e6159e1c36_3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e6159e1c36_3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e6159e1c36_3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e6159e1c36_3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e6159e1c36_3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e6159e1c36_3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e6159e1c36_3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e6159e1c36_3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e6159e1c36_3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e6159e1c36_3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e6159e1c36_3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e6159e1c36_3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e6159e1c36_3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e6159e1c36_3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e6159e1c36_3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e6159e1c36_3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e5cf5e6aa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e5cf5e6aa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e6159e1c36_3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e6159e1c36_3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e6159e1c36_3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e6159e1c36_3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e6159e1c36_3_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e6159e1c36_3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e6159e1c36_3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e6159e1c36_3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e6159e1c36_3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e6159e1c36_3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e6159e1c36_3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e6159e1c36_3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e6159e1c36_3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e6159e1c36_3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e6159e1c36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e6159e1c36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e6159e1c36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e6159e1c36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e6159e1c36_3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e6159e1c36_3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e6159e1c36_1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e6159e1c36_1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e6159e1c36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e6159e1c36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e6159e1c36_3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e6159e1c36_3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e6159e1c36_3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e6159e1c36_3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e6159e1c36_3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e6159e1c36_3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e6159e1c36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e6159e1c36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e6159e1c36_3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e6159e1c36_3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e6159e1c36_3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e6159e1c36_3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e6159e1c36_3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e6159e1c36_3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e6159e1c36_3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e6159e1c36_3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e6159e1c36_3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e6159e1c36_3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e6159e1c36_1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e6159e1c36_1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e6159e1c36_3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e6159e1c36_3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e6159e1c36_3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e6159e1c36_3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e6159e1c36_3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e6159e1c36_3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e6159e1c36_3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e6159e1c36_3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e6159e1c36_3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e6159e1c36_3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e6159e1c36_3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e6159e1c36_3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e5df4a523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e5df4a523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e6159e1c36_1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e6159e1c36_1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e5cf5e6aa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e5cf5e6aa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e612ecdcc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e612ecdcc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25.png"/><Relationship Id="rId5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10.png"/><Relationship Id="rId5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39.png"/><Relationship Id="rId5" Type="http://schemas.openxmlformats.org/officeDocument/2006/relationships/image" Target="../media/image26.png"/><Relationship Id="rId6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37.png"/><Relationship Id="rId5" Type="http://schemas.openxmlformats.org/officeDocument/2006/relationships/image" Target="../media/image24.png"/><Relationship Id="rId6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35.png"/><Relationship Id="rId5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5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Relationship Id="rId4" Type="http://schemas.openxmlformats.org/officeDocument/2006/relationships/image" Target="../media/image33.png"/><Relationship Id="rId5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7.png"/><Relationship Id="rId4" Type="http://schemas.openxmlformats.org/officeDocument/2006/relationships/image" Target="../media/image50.png"/><Relationship Id="rId5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Relationship Id="rId4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4.png"/><Relationship Id="rId4" Type="http://schemas.openxmlformats.org/officeDocument/2006/relationships/image" Target="../media/image6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Relationship Id="rId4" Type="http://schemas.openxmlformats.org/officeDocument/2006/relationships/image" Target="../media/image5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9.png"/><Relationship Id="rId4" Type="http://schemas.openxmlformats.org/officeDocument/2006/relationships/image" Target="../media/image5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6.png"/><Relationship Id="rId4" Type="http://schemas.openxmlformats.org/officeDocument/2006/relationships/image" Target="../media/image54.png"/><Relationship Id="rId5" Type="http://schemas.openxmlformats.org/officeDocument/2006/relationships/image" Target="../media/image5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8.png"/><Relationship Id="rId4" Type="http://schemas.openxmlformats.org/officeDocument/2006/relationships/image" Target="../media/image6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9.png"/><Relationship Id="rId4" Type="http://schemas.openxmlformats.org/officeDocument/2006/relationships/image" Target="../media/image9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3.png"/><Relationship Id="rId4" Type="http://schemas.openxmlformats.org/officeDocument/2006/relationships/image" Target="../media/image94.png"/><Relationship Id="rId5" Type="http://schemas.openxmlformats.org/officeDocument/2006/relationships/image" Target="../media/image78.png"/><Relationship Id="rId6" Type="http://schemas.openxmlformats.org/officeDocument/2006/relationships/image" Target="../media/image5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0.png"/><Relationship Id="rId4" Type="http://schemas.openxmlformats.org/officeDocument/2006/relationships/image" Target="../media/image67.png"/><Relationship Id="rId5" Type="http://schemas.openxmlformats.org/officeDocument/2006/relationships/image" Target="../media/image65.png"/><Relationship Id="rId6" Type="http://schemas.openxmlformats.org/officeDocument/2006/relationships/image" Target="../media/image6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5.png"/><Relationship Id="rId4" Type="http://schemas.openxmlformats.org/officeDocument/2006/relationships/image" Target="../media/image8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3.png"/><Relationship Id="rId4" Type="http://schemas.openxmlformats.org/officeDocument/2006/relationships/image" Target="../media/image7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2.png"/><Relationship Id="rId4" Type="http://schemas.openxmlformats.org/officeDocument/2006/relationships/image" Target="../media/image87.png"/><Relationship Id="rId5" Type="http://schemas.openxmlformats.org/officeDocument/2006/relationships/image" Target="../media/image8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9.png"/><Relationship Id="rId4" Type="http://schemas.openxmlformats.org/officeDocument/2006/relationships/image" Target="../media/image92.png"/><Relationship Id="rId5" Type="http://schemas.openxmlformats.org/officeDocument/2006/relationships/image" Target="../media/image8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5.png"/><Relationship Id="rId4" Type="http://schemas.openxmlformats.org/officeDocument/2006/relationships/image" Target="../media/image6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8.png"/><Relationship Id="rId4" Type="http://schemas.openxmlformats.org/officeDocument/2006/relationships/image" Target="../media/image90.png"/><Relationship Id="rId5" Type="http://schemas.openxmlformats.org/officeDocument/2006/relationships/image" Target="../media/image86.jpg"/><Relationship Id="rId6" Type="http://schemas.openxmlformats.org/officeDocument/2006/relationships/image" Target="../media/image9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" sz="4000">
                <a:latin typeface="Montserrat"/>
                <a:ea typeface="Montserrat"/>
                <a:cs typeface="Montserrat"/>
                <a:sym typeface="Montserrat"/>
              </a:rPr>
              <a:t>Применения Фурье-анализа в software</a:t>
            </a:r>
            <a:endParaRPr b="1" sz="4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5862925" y="3443025"/>
            <a:ext cx="2969400" cy="14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b="1" lang="ru" sz="1410">
                <a:latin typeface="Montserrat"/>
                <a:ea typeface="Montserrat"/>
                <a:cs typeface="Montserrat"/>
                <a:sym typeface="Montserrat"/>
              </a:rPr>
              <a:t>Подготовили:</a:t>
            </a:r>
            <a:endParaRPr b="1" sz="141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ru" sz="1410">
                <a:latin typeface="Montserrat"/>
                <a:ea typeface="Montserrat"/>
                <a:cs typeface="Montserrat"/>
                <a:sym typeface="Montserrat"/>
              </a:rPr>
              <a:t>Овчинников Павел</a:t>
            </a:r>
            <a:endParaRPr sz="141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ru" sz="1410">
                <a:latin typeface="Montserrat"/>
                <a:ea typeface="Montserrat"/>
                <a:cs typeface="Montserrat"/>
                <a:sym typeface="Montserrat"/>
              </a:rPr>
              <a:t>Алёхова Мария</a:t>
            </a:r>
            <a:endParaRPr sz="141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ru" sz="1410">
                <a:latin typeface="Montserrat"/>
                <a:ea typeface="Montserrat"/>
                <a:cs typeface="Montserrat"/>
                <a:sym typeface="Montserrat"/>
              </a:rPr>
              <a:t>Румянцев Алексей</a:t>
            </a:r>
            <a:endParaRPr sz="141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ru" sz="1410">
                <a:latin typeface="Montserrat"/>
                <a:ea typeface="Montserrat"/>
                <a:cs typeface="Montserrat"/>
                <a:sym typeface="Montserrat"/>
              </a:rPr>
              <a:t>Чебаненко Дмитрий</a:t>
            </a:r>
            <a:endParaRPr sz="141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" name="Google Shape;56;p13"/>
          <p:cNvSpPr/>
          <p:nvPr/>
        </p:nvSpPr>
        <p:spPr>
          <a:xfrm rot="-148552">
            <a:off x="-597995" y="1529692"/>
            <a:ext cx="11941175" cy="2641564"/>
          </a:xfrm>
          <a:custGeom>
            <a:rect b="b" l="l" r="r" t="t"/>
            <a:pathLst>
              <a:path extrusionOk="0" h="105659" w="477631">
                <a:moveTo>
                  <a:pt x="0" y="85771"/>
                </a:moveTo>
                <a:cubicBezTo>
                  <a:pt x="5513" y="75493"/>
                  <a:pt x="9811" y="20835"/>
                  <a:pt x="33076" y="24105"/>
                </a:cubicBezTo>
                <a:cubicBezTo>
                  <a:pt x="56341" y="27375"/>
                  <a:pt x="98760" y="101281"/>
                  <a:pt x="139590" y="105392"/>
                </a:cubicBezTo>
                <a:cubicBezTo>
                  <a:pt x="180420" y="109503"/>
                  <a:pt x="236480" y="50547"/>
                  <a:pt x="278058" y="48772"/>
                </a:cubicBezTo>
                <a:cubicBezTo>
                  <a:pt x="319636" y="46997"/>
                  <a:pt x="355794" y="102870"/>
                  <a:pt x="389056" y="94741"/>
                </a:cubicBezTo>
                <a:cubicBezTo>
                  <a:pt x="422318" y="86612"/>
                  <a:pt x="462869" y="15790"/>
                  <a:pt x="477631" y="0"/>
                </a:cubicBezTo>
              </a:path>
            </a:pathLst>
          </a:custGeom>
          <a:noFill/>
          <a:ln cap="flat" cmpd="sng" w="76200">
            <a:solidFill>
              <a:srgbClr val="C9DAF8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Фильтр максимумов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6" name="Google Shape;136;p22" title="фильтр-максимумов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425" y="1152475"/>
            <a:ext cx="6333300" cy="3562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Фильтр максимумов. Результат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2" name="Google Shape;142;p23"/>
          <p:cNvPicPr preferRelativeResize="0"/>
          <p:nvPr/>
        </p:nvPicPr>
        <p:blipFill rotWithShape="1">
          <a:blip r:embed="rId3">
            <a:alphaModFix/>
          </a:blip>
          <a:srcRect b="0" l="0" r="0" t="3185"/>
          <a:stretch/>
        </p:blipFill>
        <p:spPr>
          <a:xfrm>
            <a:off x="2036350" y="1220750"/>
            <a:ext cx="5071275" cy="385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 txBox="1"/>
          <p:nvPr/>
        </p:nvSpPr>
        <p:spPr>
          <a:xfrm>
            <a:off x="2415250" y="1017725"/>
            <a:ext cx="4692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2"/>
                </a:solidFill>
              </a:rPr>
              <a:t>Спектрограмма исходной песни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144" name="Google Shape;144;p23"/>
          <p:cNvSpPr txBox="1"/>
          <p:nvPr/>
        </p:nvSpPr>
        <p:spPr>
          <a:xfrm>
            <a:off x="2415250" y="3082275"/>
            <a:ext cx="46926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2"/>
                </a:solidFill>
              </a:rPr>
              <a:t>Спектрограмма после применения макс. фильтра</a:t>
            </a:r>
            <a:endParaRPr b="1"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Восстановление исходных пиков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0" name="Google Shape;150;p24"/>
          <p:cNvPicPr preferRelativeResize="0"/>
          <p:nvPr/>
        </p:nvPicPr>
        <p:blipFill rotWithShape="1">
          <a:blip r:embed="rId3">
            <a:alphaModFix/>
          </a:blip>
          <a:srcRect b="0" l="0" r="0" t="5944"/>
          <a:stretch/>
        </p:blipFill>
        <p:spPr>
          <a:xfrm>
            <a:off x="311700" y="1753325"/>
            <a:ext cx="8520600" cy="295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 txBox="1"/>
          <p:nvPr/>
        </p:nvSpPr>
        <p:spPr>
          <a:xfrm>
            <a:off x="803525" y="1364575"/>
            <a:ext cx="236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2"/>
                </a:solidFill>
              </a:rPr>
              <a:t>Спектрограмма </a:t>
            </a:r>
            <a:r>
              <a:rPr b="1" lang="ru" sz="1300">
                <a:solidFill>
                  <a:schemeClr val="dk2"/>
                </a:solidFill>
              </a:rPr>
              <a:t>исходной песни</a:t>
            </a:r>
            <a:endParaRPr b="1" sz="1300">
              <a:solidFill>
                <a:schemeClr val="dk2"/>
              </a:solidFill>
            </a:endParaRPr>
          </a:p>
        </p:txBody>
      </p:sp>
      <p:sp>
        <p:nvSpPr>
          <p:cNvPr id="152" name="Google Shape;152;p24"/>
          <p:cNvSpPr txBox="1"/>
          <p:nvPr/>
        </p:nvSpPr>
        <p:spPr>
          <a:xfrm>
            <a:off x="3626475" y="1364575"/>
            <a:ext cx="236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2"/>
                </a:solidFill>
              </a:rPr>
              <a:t>Спектрограмма после применения макс. фильтра</a:t>
            </a:r>
            <a:endParaRPr b="1" sz="1300">
              <a:solidFill>
                <a:schemeClr val="dk2"/>
              </a:solidFill>
            </a:endParaRPr>
          </a:p>
        </p:txBody>
      </p:sp>
      <p:sp>
        <p:nvSpPr>
          <p:cNvPr id="153" name="Google Shape;153;p24"/>
          <p:cNvSpPr txBox="1"/>
          <p:nvPr/>
        </p:nvSpPr>
        <p:spPr>
          <a:xfrm>
            <a:off x="6449425" y="1564675"/>
            <a:ext cx="2368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2"/>
                </a:solidFill>
              </a:rPr>
              <a:t>Поиск совпадающих точек</a:t>
            </a:r>
            <a:endParaRPr b="1"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5"/>
          <p:cNvPicPr preferRelativeResize="0"/>
          <p:nvPr/>
        </p:nvPicPr>
        <p:blipFill rotWithShape="1">
          <a:blip r:embed="rId3">
            <a:alphaModFix/>
          </a:blip>
          <a:srcRect b="0" l="0" r="0" t="6681"/>
          <a:stretch/>
        </p:blipFill>
        <p:spPr>
          <a:xfrm>
            <a:off x="311700" y="1508950"/>
            <a:ext cx="8520600" cy="291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Восстановление исходных пиков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p25"/>
          <p:cNvSpPr txBox="1"/>
          <p:nvPr/>
        </p:nvSpPr>
        <p:spPr>
          <a:xfrm>
            <a:off x="1357950" y="1108688"/>
            <a:ext cx="642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2"/>
                </a:solidFill>
              </a:rPr>
              <a:t>Карта созвездий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Отбрасывание пиков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" name="Google Shape;166;p26"/>
          <p:cNvSpPr/>
          <p:nvPr/>
        </p:nvSpPr>
        <p:spPr>
          <a:xfrm>
            <a:off x="909430" y="2417088"/>
            <a:ext cx="2733000" cy="461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latin typeface="Montserrat"/>
                <a:ea typeface="Montserrat"/>
                <a:cs typeface="Montserrat"/>
                <a:sym typeface="Montserrat"/>
              </a:rPr>
              <a:t>Скорость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26"/>
          <p:cNvSpPr/>
          <p:nvPr/>
        </p:nvSpPr>
        <p:spPr>
          <a:xfrm>
            <a:off x="5501550" y="2417100"/>
            <a:ext cx="2733000" cy="461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80FF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latin typeface="Montserrat"/>
                <a:ea typeface="Montserrat"/>
                <a:cs typeface="Montserrat"/>
                <a:sym typeface="Montserrat"/>
              </a:rPr>
              <a:t>Точность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8" name="Google Shape;168;p26"/>
          <p:cNvCxnSpPr/>
          <p:nvPr/>
        </p:nvCxnSpPr>
        <p:spPr>
          <a:xfrm>
            <a:off x="4032450" y="2449600"/>
            <a:ext cx="10791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Google Shape;169;p26"/>
          <p:cNvCxnSpPr/>
          <p:nvPr/>
        </p:nvCxnSpPr>
        <p:spPr>
          <a:xfrm rot="10800000">
            <a:off x="4032450" y="2846300"/>
            <a:ext cx="1079100" cy="0"/>
          </a:xfrm>
          <a:prstGeom prst="straightConnector1">
            <a:avLst/>
          </a:prstGeom>
          <a:noFill/>
          <a:ln cap="flat" cmpd="sng" w="28575">
            <a:solidFill>
              <a:srgbClr val="80FF8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08700"/>
            <a:ext cx="8520600" cy="369413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Хеширование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Сопоставление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34476"/>
            <a:ext cx="8520600" cy="320587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8"/>
          <p:cNvSpPr txBox="1"/>
          <p:nvPr/>
        </p:nvSpPr>
        <p:spPr>
          <a:xfrm>
            <a:off x="621325" y="1348490"/>
            <a:ext cx="82110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2"/>
                </a:solidFill>
              </a:rPr>
              <a:t>Гистограмма количества вхождений для каждого значения разницы во времени появления хеша в песне</a:t>
            </a:r>
            <a:endParaRPr b="1"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ctrTitle"/>
          </p:nvPr>
        </p:nvSpPr>
        <p:spPr>
          <a:xfrm>
            <a:off x="4572000" y="1709375"/>
            <a:ext cx="4367400" cy="108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CT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p29"/>
          <p:cNvSpPr txBox="1"/>
          <p:nvPr>
            <p:ph idx="1" type="subTitle"/>
          </p:nvPr>
        </p:nvSpPr>
        <p:spPr>
          <a:xfrm>
            <a:off x="4572000" y="2834125"/>
            <a:ext cx="4260300" cy="10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ru" sz="2310">
                <a:latin typeface="Montserrat"/>
                <a:ea typeface="Montserrat"/>
                <a:cs typeface="Montserrat"/>
                <a:sym typeface="Montserrat"/>
              </a:rPr>
              <a:t>затишье перед бурей</a:t>
            </a:r>
            <a:br>
              <a:rPr lang="ru" sz="231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2310">
                <a:latin typeface="Montserrat"/>
                <a:ea typeface="Montserrat"/>
                <a:cs typeface="Montserrat"/>
                <a:sym typeface="Montserrat"/>
              </a:rPr>
              <a:t>или пред-JPEG</a:t>
            </a:r>
            <a:endParaRPr sz="231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9" name="Google Shape;189;p29"/>
          <p:cNvPicPr preferRelativeResize="0"/>
          <p:nvPr/>
        </p:nvPicPr>
        <p:blipFill rotWithShape="1">
          <a:blip r:embed="rId3">
            <a:alphaModFix/>
          </a:blip>
          <a:srcRect b="7709" l="0" r="49474" t="7659"/>
          <a:stretch/>
        </p:blipFill>
        <p:spPr>
          <a:xfrm>
            <a:off x="910594" y="1531863"/>
            <a:ext cx="3080050" cy="20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Где используется DCT?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30"/>
          <p:cNvSpPr/>
          <p:nvPr/>
        </p:nvSpPr>
        <p:spPr>
          <a:xfrm>
            <a:off x="4397317" y="3052288"/>
            <a:ext cx="3981900" cy="461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Аудиоформаты</a:t>
            </a:r>
            <a:endParaRPr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p30"/>
          <p:cNvSpPr/>
          <p:nvPr/>
        </p:nvSpPr>
        <p:spPr>
          <a:xfrm>
            <a:off x="4397316" y="1755363"/>
            <a:ext cx="3981900" cy="461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JPEG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" name="Google Shape;197;p30"/>
          <p:cNvSpPr/>
          <p:nvPr/>
        </p:nvSpPr>
        <p:spPr>
          <a:xfrm>
            <a:off x="4397317" y="2399713"/>
            <a:ext cx="3981900" cy="461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MPEG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" name="Google Shape;198;p30"/>
          <p:cNvSpPr/>
          <p:nvPr/>
        </p:nvSpPr>
        <p:spPr>
          <a:xfrm>
            <a:off x="764783" y="2401725"/>
            <a:ext cx="2733000" cy="461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latin typeface="Montserrat"/>
                <a:ea typeface="Montserrat"/>
                <a:cs typeface="Montserrat"/>
                <a:sym typeface="Montserrat"/>
              </a:rPr>
              <a:t>Сжатие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9" name="Google Shape;199;p30"/>
          <p:cNvCxnSpPr>
            <a:stCxn id="198" idx="3"/>
            <a:endCxn id="196" idx="1"/>
          </p:cNvCxnSpPr>
          <p:nvPr/>
        </p:nvCxnSpPr>
        <p:spPr>
          <a:xfrm flipH="1" rot="10800000">
            <a:off x="3497783" y="1986075"/>
            <a:ext cx="899400" cy="6465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0" name="Google Shape;200;p30"/>
          <p:cNvCxnSpPr>
            <a:stCxn id="198" idx="3"/>
            <a:endCxn id="197" idx="1"/>
          </p:cNvCxnSpPr>
          <p:nvPr/>
        </p:nvCxnSpPr>
        <p:spPr>
          <a:xfrm flipH="1" rot="10800000">
            <a:off x="3497783" y="2630475"/>
            <a:ext cx="8994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1" name="Google Shape;201;p30"/>
          <p:cNvCxnSpPr>
            <a:stCxn id="198" idx="3"/>
            <a:endCxn id="195" idx="1"/>
          </p:cNvCxnSpPr>
          <p:nvPr/>
        </p:nvCxnSpPr>
        <p:spPr>
          <a:xfrm>
            <a:off x="3497783" y="2632575"/>
            <a:ext cx="899400" cy="6507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Почему</a:t>
            </a: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 не </a:t>
            </a: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DFT?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" name="Google Shape;207;p31"/>
          <p:cNvSpPr/>
          <p:nvPr/>
        </p:nvSpPr>
        <p:spPr>
          <a:xfrm>
            <a:off x="2581041" y="1503351"/>
            <a:ext cx="3981900" cy="461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Экономия памяти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" name="Google Shape;208;p31"/>
          <p:cNvSpPr/>
          <p:nvPr/>
        </p:nvSpPr>
        <p:spPr>
          <a:xfrm>
            <a:off x="2581042" y="2562776"/>
            <a:ext cx="3981900" cy="461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Выше вычислительная мощность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p31"/>
          <p:cNvSpPr/>
          <p:nvPr/>
        </p:nvSpPr>
        <p:spPr>
          <a:xfrm>
            <a:off x="2581042" y="3622201"/>
            <a:ext cx="3981900" cy="461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Меньше шума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700" y="1459013"/>
            <a:ext cx="2225476" cy="2225476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ctrTitle"/>
          </p:nvPr>
        </p:nvSpPr>
        <p:spPr>
          <a:xfrm>
            <a:off x="4572006" y="744575"/>
            <a:ext cx="4260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Shazam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4572002" y="2834125"/>
            <a:ext cx="4260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latin typeface="Montserrat"/>
                <a:ea typeface="Montserrat"/>
                <a:cs typeface="Montserrat"/>
                <a:sym typeface="Montserrat"/>
              </a:rPr>
              <a:t>п</a:t>
            </a:r>
            <a:r>
              <a:rPr lang="ru" sz="2300">
                <a:latin typeface="Montserrat"/>
                <a:ea typeface="Montserrat"/>
                <a:cs typeface="Montserrat"/>
                <a:sym typeface="Montserrat"/>
              </a:rPr>
              <a:t>озвони 2580, позвони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Формулы DCT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5" name="Google Shape;2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975" y="1913625"/>
            <a:ext cx="705802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1800" y="2857500"/>
            <a:ext cx="320040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8639" y="3801375"/>
            <a:ext cx="66675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Как вывести DCT из DFT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3" name="Google Shape;2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6738" y="2585987"/>
            <a:ext cx="5030525" cy="70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6750" y="3766449"/>
            <a:ext cx="5030501" cy="257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2063" y="1881924"/>
            <a:ext cx="1799875" cy="25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Как вывести DCT из DFT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1" name="Google Shape;23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825" y="1457275"/>
            <a:ext cx="5889301" cy="78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9825" y="3600975"/>
            <a:ext cx="5889300" cy="8345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3" name="Google Shape;233;p34"/>
          <p:cNvCxnSpPr/>
          <p:nvPr/>
        </p:nvCxnSpPr>
        <p:spPr>
          <a:xfrm>
            <a:off x="4649975" y="2338330"/>
            <a:ext cx="0" cy="338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34"/>
          <p:cNvCxnSpPr/>
          <p:nvPr/>
        </p:nvCxnSpPr>
        <p:spPr>
          <a:xfrm>
            <a:off x="4654475" y="3181080"/>
            <a:ext cx="0" cy="299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5" name="Google Shape;23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9125" y="2828851"/>
            <a:ext cx="1590675" cy="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Как вывести DCT из DFT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1" name="Google Shape;2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600" y="1222400"/>
            <a:ext cx="5866800" cy="77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4938" y="2199025"/>
            <a:ext cx="5194121" cy="77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0000" y="3383075"/>
            <a:ext cx="1323975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25313" y="4052350"/>
            <a:ext cx="5293372" cy="771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Google Shape;245;p35"/>
          <p:cNvCxnSpPr/>
          <p:nvPr/>
        </p:nvCxnSpPr>
        <p:spPr>
          <a:xfrm>
            <a:off x="4569750" y="2957904"/>
            <a:ext cx="0" cy="338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35"/>
          <p:cNvCxnSpPr/>
          <p:nvPr/>
        </p:nvCxnSpPr>
        <p:spPr>
          <a:xfrm>
            <a:off x="4574250" y="3800654"/>
            <a:ext cx="0" cy="299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Как вывести DCT из DFT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2" name="Google Shape;25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416225"/>
            <a:ext cx="3567575" cy="72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0300" y="1416225"/>
            <a:ext cx="3942000" cy="72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6"/>
          <p:cNvPicPr preferRelativeResize="0"/>
          <p:nvPr/>
        </p:nvPicPr>
        <p:blipFill>
          <a:blip r:embed="rId5">
            <a:alphaModFix amt="33000"/>
          </a:blip>
          <a:stretch>
            <a:fillRect/>
          </a:stretch>
        </p:blipFill>
        <p:spPr>
          <a:xfrm>
            <a:off x="936825" y="2629475"/>
            <a:ext cx="7270350" cy="72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25807" y="3842725"/>
            <a:ext cx="3692381" cy="72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Как вывести DCT из DFT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1" name="Google Shape;26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5810" y="1553781"/>
            <a:ext cx="3692381" cy="72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4738" y="2842194"/>
            <a:ext cx="1914525" cy="257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37"/>
          <p:cNvCxnSpPr/>
          <p:nvPr/>
        </p:nvCxnSpPr>
        <p:spPr>
          <a:xfrm>
            <a:off x="4572000" y="2399573"/>
            <a:ext cx="0" cy="338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37"/>
          <p:cNvCxnSpPr/>
          <p:nvPr/>
        </p:nvCxnSpPr>
        <p:spPr>
          <a:xfrm>
            <a:off x="4572000" y="3242323"/>
            <a:ext cx="0" cy="299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65" name="Google Shape;26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0363" y="3684969"/>
            <a:ext cx="3343275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96910">
            <a:off x="1244285" y="1730209"/>
            <a:ext cx="1404405" cy="1088688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Как вывести DCT из DFT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2" name="Google Shape;27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1000" y="3449540"/>
            <a:ext cx="4961975" cy="79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4691" y="1877351"/>
            <a:ext cx="3994631" cy="7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081275"/>
            <a:ext cx="6985948" cy="395347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Базис косинусов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0" name="Google Shape;28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1" y="1589875"/>
            <a:ext cx="1637829" cy="242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1" y="2110285"/>
            <a:ext cx="2882914" cy="60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00" y="1106975"/>
            <a:ext cx="6928051" cy="39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Базис косинусов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8" name="Google Shape;28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8" y="1106963"/>
            <a:ext cx="1749621" cy="1074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9" y="2440578"/>
            <a:ext cx="3230600" cy="440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Базис косинусов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5" name="Google Shape;29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363" y="1017725"/>
            <a:ext cx="7099274" cy="401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Алгоритм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9" name="Google Shape;69;p15"/>
          <p:cNvCxnSpPr>
            <a:stCxn id="70" idx="2"/>
            <a:endCxn id="71" idx="0"/>
          </p:cNvCxnSpPr>
          <p:nvPr/>
        </p:nvCxnSpPr>
        <p:spPr>
          <a:xfrm flipH="1" rot="-5400000">
            <a:off x="3080542" y="970613"/>
            <a:ext cx="686700" cy="2295900"/>
          </a:xfrm>
          <a:prstGeom prst="bentConnector3">
            <a:avLst>
              <a:gd fmla="val 50005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2" name="Google Shape;72;p15"/>
          <p:cNvCxnSpPr>
            <a:stCxn id="73" idx="2"/>
            <a:endCxn id="71" idx="0"/>
          </p:cNvCxnSpPr>
          <p:nvPr/>
        </p:nvCxnSpPr>
        <p:spPr>
          <a:xfrm rot="5400000">
            <a:off x="5376613" y="970475"/>
            <a:ext cx="686700" cy="22962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1" name="Google Shape;71;p15"/>
          <p:cNvSpPr/>
          <p:nvPr/>
        </p:nvSpPr>
        <p:spPr>
          <a:xfrm>
            <a:off x="3205463" y="2461975"/>
            <a:ext cx="2733000" cy="461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Расчет спектрограммы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3205463" y="3329150"/>
            <a:ext cx="2733000" cy="461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Поиск пиков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3205488" y="4196325"/>
            <a:ext cx="2733000" cy="461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Хэширование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909442" y="1313513"/>
            <a:ext cx="2733000" cy="461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latin typeface="Montserrat"/>
                <a:ea typeface="Montserrat"/>
                <a:cs typeface="Montserrat"/>
                <a:sym typeface="Montserrat"/>
              </a:rPr>
              <a:t>Сохранение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5501563" y="1313525"/>
            <a:ext cx="2733000" cy="461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latin typeface="Montserrat"/>
                <a:ea typeface="Montserrat"/>
                <a:cs typeface="Montserrat"/>
                <a:sym typeface="Montserrat"/>
              </a:rPr>
              <a:t>Распознавание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6" name="Google Shape;76;p15"/>
          <p:cNvCxnSpPr>
            <a:stCxn id="71" idx="2"/>
            <a:endCxn id="74" idx="0"/>
          </p:cNvCxnSpPr>
          <p:nvPr/>
        </p:nvCxnSpPr>
        <p:spPr>
          <a:xfrm>
            <a:off x="4571963" y="2923675"/>
            <a:ext cx="0" cy="405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7" name="Google Shape;77;p15"/>
          <p:cNvCxnSpPr>
            <a:stCxn id="74" idx="2"/>
            <a:endCxn id="75" idx="0"/>
          </p:cNvCxnSpPr>
          <p:nvPr/>
        </p:nvCxnSpPr>
        <p:spPr>
          <a:xfrm>
            <a:off x="4571963" y="3790850"/>
            <a:ext cx="0" cy="405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Базис косинусов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1" name="Google Shape;30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372" y="1017722"/>
            <a:ext cx="7099249" cy="4017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8046" y="1746875"/>
            <a:ext cx="717579" cy="351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Базис косинусов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8" name="Google Shape;30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638" y="1017725"/>
            <a:ext cx="7062671" cy="401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3950" y="4191050"/>
            <a:ext cx="692050" cy="6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Базис косинусов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5" name="Google Shape;31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638" y="1017725"/>
            <a:ext cx="7062671" cy="401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8600" y="4303574"/>
            <a:ext cx="995325" cy="46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Базис косинусов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2" name="Google Shape;32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650" y="1017725"/>
            <a:ext cx="7093448" cy="40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400" y="2039075"/>
            <a:ext cx="4553475" cy="53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Базис косинусов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9" name="Google Shape;32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0325" y="1238702"/>
            <a:ext cx="3943350" cy="27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8725" y="4267652"/>
            <a:ext cx="6686550" cy="2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Базис косинусов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6" name="Google Shape;33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8525" y="1866813"/>
            <a:ext cx="2266950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2400" y="3000463"/>
            <a:ext cx="12192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Базис косинусов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3" name="Google Shape;34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650" y="1017725"/>
            <a:ext cx="7182828" cy="4085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Базис косинусов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9" name="Google Shape;34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650" y="1017719"/>
            <a:ext cx="7182828" cy="4085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Базис косинусов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5" name="Google Shape;35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1325" y="1567200"/>
            <a:ext cx="318135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4713" y="2554825"/>
            <a:ext cx="2314575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5975" y="3752000"/>
            <a:ext cx="4972050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Почему это работает и как жить без углов?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3" name="Google Shape;36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300" y="1866900"/>
            <a:ext cx="586740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Дискретное преобразование Фурье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583763" y="1515975"/>
            <a:ext cx="368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Дискретное преобразование Фурье</a:t>
            </a:r>
            <a:endParaRPr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5146188" y="1408275"/>
            <a:ext cx="368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Обратное д</a:t>
            </a:r>
            <a:r>
              <a:rPr lang="ru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искретное преобразование Фурье</a:t>
            </a:r>
            <a:endParaRPr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4429" y="2184175"/>
            <a:ext cx="3169646" cy="84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013" y="2184175"/>
            <a:ext cx="3323637" cy="84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Почему это работает и как жить без углов?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9" name="Google Shape;36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899" y="1866900"/>
            <a:ext cx="5610203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Почему это работает и как жить без углов?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5" name="Google Shape;375;p53"/>
          <p:cNvPicPr preferRelativeResize="0"/>
          <p:nvPr/>
        </p:nvPicPr>
        <p:blipFill rotWithShape="1">
          <a:blip r:embed="rId3">
            <a:alphaModFix/>
          </a:blip>
          <a:srcRect b="33169" l="0" r="0" t="33426"/>
          <a:stretch/>
        </p:blipFill>
        <p:spPr>
          <a:xfrm>
            <a:off x="1638300" y="1561250"/>
            <a:ext cx="58674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3"/>
          <p:cNvPicPr preferRelativeResize="0"/>
          <p:nvPr/>
        </p:nvPicPr>
        <p:blipFill rotWithShape="1">
          <a:blip r:embed="rId4">
            <a:alphaModFix/>
          </a:blip>
          <a:srcRect b="35992" l="0" r="0" t="33427"/>
          <a:stretch/>
        </p:blipFill>
        <p:spPr>
          <a:xfrm>
            <a:off x="1766900" y="2133950"/>
            <a:ext cx="5610200" cy="52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3"/>
          <p:cNvPicPr preferRelativeResize="0"/>
          <p:nvPr/>
        </p:nvPicPr>
        <p:blipFill rotWithShape="1">
          <a:blip r:embed="rId3">
            <a:alphaModFix/>
          </a:blip>
          <a:srcRect b="-7646" l="0" r="0" t="74242"/>
          <a:stretch/>
        </p:blipFill>
        <p:spPr>
          <a:xfrm>
            <a:off x="1638300" y="3269100"/>
            <a:ext cx="58674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3"/>
          <p:cNvPicPr preferRelativeResize="0"/>
          <p:nvPr/>
        </p:nvPicPr>
        <p:blipFill rotWithShape="1">
          <a:blip r:embed="rId4">
            <a:alphaModFix/>
          </a:blip>
          <a:srcRect b="-6822" l="0" r="0" t="76242"/>
          <a:stretch/>
        </p:blipFill>
        <p:spPr>
          <a:xfrm>
            <a:off x="1766900" y="3841800"/>
            <a:ext cx="5610200" cy="5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Почему бы всегда не использовать </a:t>
            </a:r>
            <a:r>
              <a:rPr b="1" lang="ru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DCT</a:t>
            </a: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?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4" name="Google Shape;38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757" y="1474925"/>
            <a:ext cx="4058524" cy="253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1717" y="1474925"/>
            <a:ext cx="4058526" cy="253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4"/>
          <p:cNvSpPr/>
          <p:nvPr/>
        </p:nvSpPr>
        <p:spPr>
          <a:xfrm>
            <a:off x="1470118" y="4211250"/>
            <a:ext cx="2904000" cy="461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Растяжение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7" name="Google Shape;387;p54"/>
          <p:cNvSpPr/>
          <p:nvPr/>
        </p:nvSpPr>
        <p:spPr>
          <a:xfrm>
            <a:off x="4769882" y="4211250"/>
            <a:ext cx="2904000" cy="461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Увеличение амплитуды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88" name="Google Shape;388;p54"/>
          <p:cNvCxnSpPr>
            <a:stCxn id="386" idx="3"/>
            <a:endCxn id="387" idx="1"/>
          </p:cNvCxnSpPr>
          <p:nvPr/>
        </p:nvCxnSpPr>
        <p:spPr>
          <a:xfrm>
            <a:off x="4374118" y="4442100"/>
            <a:ext cx="3957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Почему бы всегда не использовать </a:t>
            </a:r>
            <a:r>
              <a:rPr b="1" lang="ru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DCT</a:t>
            </a: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?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4" name="Google Shape;39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750" y="1474925"/>
            <a:ext cx="4058524" cy="253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1717" y="1474925"/>
            <a:ext cx="4058526" cy="253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55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>
            <a:off x="6153300" y="2246975"/>
            <a:ext cx="1074550" cy="1074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7" name="Google Shape;397;p55"/>
          <p:cNvGrpSpPr/>
          <p:nvPr/>
        </p:nvGrpSpPr>
        <p:grpSpPr>
          <a:xfrm>
            <a:off x="1051018" y="4211250"/>
            <a:ext cx="2904000" cy="461700"/>
            <a:chOff x="1051018" y="4211250"/>
            <a:chExt cx="2904000" cy="461700"/>
          </a:xfrm>
        </p:grpSpPr>
        <p:sp>
          <p:nvSpPr>
            <p:cNvPr id="398" name="Google Shape;398;p55"/>
            <p:cNvSpPr/>
            <p:nvPr/>
          </p:nvSpPr>
          <p:spPr>
            <a:xfrm>
              <a:off x="1051018" y="4211250"/>
              <a:ext cx="2904000" cy="4617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399" name="Google Shape;399;p5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750555" y="4303988"/>
              <a:ext cx="1504950" cy="2762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</p:grpSp>
      <p:sp>
        <p:nvSpPr>
          <p:cNvPr id="400" name="Google Shape;400;p55"/>
          <p:cNvSpPr/>
          <p:nvPr/>
        </p:nvSpPr>
        <p:spPr>
          <a:xfrm>
            <a:off x="5188980" y="4211250"/>
            <a:ext cx="2904000" cy="461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???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Почему бы всегда не использовать </a:t>
            </a:r>
            <a:r>
              <a:rPr b="1" lang="ru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DCT</a:t>
            </a: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?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6" name="Google Shape;40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9975" y="1093925"/>
            <a:ext cx="8839201" cy="378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DCT </a:t>
            </a: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или </a:t>
            </a:r>
            <a:r>
              <a:rPr b="1" lang="ru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DFT</a:t>
            </a: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2" name="Google Shape;412;p57"/>
          <p:cNvSpPr/>
          <p:nvPr/>
        </p:nvSpPr>
        <p:spPr>
          <a:xfrm>
            <a:off x="5253831" y="2569500"/>
            <a:ext cx="2904000" cy="461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Анализ спектра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3" name="Google Shape;413;p57"/>
          <p:cNvSpPr/>
          <p:nvPr/>
        </p:nvSpPr>
        <p:spPr>
          <a:xfrm>
            <a:off x="986169" y="2569500"/>
            <a:ext cx="2904000" cy="461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Сжатие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700" y="1166625"/>
            <a:ext cx="2225475" cy="281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8"/>
          <p:cNvSpPr txBox="1"/>
          <p:nvPr>
            <p:ph type="ctrTitle"/>
          </p:nvPr>
        </p:nvSpPr>
        <p:spPr>
          <a:xfrm>
            <a:off x="4572006" y="744575"/>
            <a:ext cx="4260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JPEG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0" name="Google Shape;420;p58"/>
          <p:cNvSpPr txBox="1"/>
          <p:nvPr>
            <p:ph idx="1" type="subTitle"/>
          </p:nvPr>
        </p:nvSpPr>
        <p:spPr>
          <a:xfrm>
            <a:off x="4572002" y="2834125"/>
            <a:ext cx="4260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ru" sz="2300">
                <a:latin typeface="Montserrat"/>
                <a:ea typeface="Montserrat"/>
                <a:cs typeface="Montserrat"/>
                <a:sym typeface="Montserrat"/>
              </a:rPr>
              <a:t>ожми меня,</a:t>
            </a:r>
            <a:br>
              <a:rPr lang="ru" sz="23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2300">
                <a:latin typeface="Montserrat"/>
                <a:ea typeface="Montserrat"/>
                <a:cs typeface="Montserrat"/>
                <a:sym typeface="Montserrat"/>
              </a:rPr>
              <a:t>если сможешь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9"/>
          <p:cNvSpPr/>
          <p:nvPr/>
        </p:nvSpPr>
        <p:spPr>
          <a:xfrm>
            <a:off x="2120863" y="3219575"/>
            <a:ext cx="5615400" cy="110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9A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Особенности JPEG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7" name="Google Shape;427;p59"/>
          <p:cNvSpPr/>
          <p:nvPr/>
        </p:nvSpPr>
        <p:spPr>
          <a:xfrm>
            <a:off x="2120863" y="1565000"/>
            <a:ext cx="5615400" cy="110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80FF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59"/>
          <p:cNvSpPr txBox="1"/>
          <p:nvPr>
            <p:ph idx="1" type="body"/>
          </p:nvPr>
        </p:nvSpPr>
        <p:spPr>
          <a:xfrm>
            <a:off x="2408263" y="1728500"/>
            <a:ext cx="50406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Легковесный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Глубина цвета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9" name="Google Shape;429;p59"/>
          <p:cNvSpPr txBox="1"/>
          <p:nvPr>
            <p:ph idx="1" type="body"/>
          </p:nvPr>
        </p:nvSpPr>
        <p:spPr>
          <a:xfrm>
            <a:off x="2408250" y="3383075"/>
            <a:ext cx="50406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Появляются артефакты при сжатии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Потеря качества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0" name="Google Shape;430;p59"/>
          <p:cNvSpPr/>
          <p:nvPr/>
        </p:nvSpPr>
        <p:spPr>
          <a:xfrm>
            <a:off x="1407738" y="1706450"/>
            <a:ext cx="824400" cy="824400"/>
          </a:xfrm>
          <a:prstGeom prst="ellipse">
            <a:avLst/>
          </a:prstGeom>
          <a:solidFill>
            <a:srgbClr val="80FF8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7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+</a:t>
            </a:r>
            <a:endParaRPr b="1" sz="7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31" name="Google Shape;431;p59"/>
          <p:cNvSpPr/>
          <p:nvPr/>
        </p:nvSpPr>
        <p:spPr>
          <a:xfrm>
            <a:off x="1407741" y="3361025"/>
            <a:ext cx="824400" cy="824400"/>
          </a:xfrm>
          <a:prstGeom prst="ellipse">
            <a:avLst/>
          </a:prstGeom>
          <a:solidFill>
            <a:srgbClr val="FF9A9A"/>
          </a:solidFill>
          <a:ln>
            <a:noFill/>
          </a:ln>
        </p:spPr>
        <p:txBody>
          <a:bodyPr anchorCtr="0" anchor="ctr" bIns="14400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7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-</a:t>
            </a:r>
            <a:endParaRPr b="1" sz="7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0"/>
          <p:cNvSpPr txBox="1"/>
          <p:nvPr>
            <p:ph type="title"/>
          </p:nvPr>
        </p:nvSpPr>
        <p:spPr>
          <a:xfrm>
            <a:off x="3116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Алгоритм сжатия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7" name="Google Shape;437;p60"/>
          <p:cNvCxnSpPr>
            <a:stCxn id="438" idx="2"/>
            <a:endCxn id="439" idx="0"/>
          </p:cNvCxnSpPr>
          <p:nvPr/>
        </p:nvCxnSpPr>
        <p:spPr>
          <a:xfrm>
            <a:off x="2344092" y="2217063"/>
            <a:ext cx="0" cy="182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40" name="Google Shape;440;p60"/>
          <p:cNvSpPr/>
          <p:nvPr/>
        </p:nvSpPr>
        <p:spPr>
          <a:xfrm>
            <a:off x="353143" y="3052288"/>
            <a:ext cx="3981900" cy="461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Переход из RGB в YCbCr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1" name="Google Shape;441;p60"/>
          <p:cNvSpPr/>
          <p:nvPr/>
        </p:nvSpPr>
        <p:spPr>
          <a:xfrm>
            <a:off x="353150" y="3661588"/>
            <a:ext cx="3981900" cy="461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Переход к другой области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2" name="Google Shape;442;p60"/>
          <p:cNvSpPr/>
          <p:nvPr/>
        </p:nvSpPr>
        <p:spPr>
          <a:xfrm>
            <a:off x="4793707" y="1755363"/>
            <a:ext cx="3981900" cy="461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Применение DCT-2/2D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8" name="Google Shape;438;p60"/>
          <p:cNvSpPr/>
          <p:nvPr/>
        </p:nvSpPr>
        <p:spPr>
          <a:xfrm>
            <a:off x="353142" y="1755363"/>
            <a:ext cx="3981900" cy="461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Считывание изображения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3" name="Google Shape;443;p60"/>
          <p:cNvCxnSpPr>
            <a:stCxn id="440" idx="2"/>
            <a:endCxn id="441" idx="0"/>
          </p:cNvCxnSpPr>
          <p:nvPr/>
        </p:nvCxnSpPr>
        <p:spPr>
          <a:xfrm>
            <a:off x="2344093" y="3513988"/>
            <a:ext cx="0" cy="14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44" name="Google Shape;444;p60"/>
          <p:cNvCxnSpPr>
            <a:stCxn id="441" idx="3"/>
            <a:endCxn id="442" idx="1"/>
          </p:cNvCxnSpPr>
          <p:nvPr/>
        </p:nvCxnSpPr>
        <p:spPr>
          <a:xfrm flipH="1" rot="10800000">
            <a:off x="4335050" y="1986238"/>
            <a:ext cx="458700" cy="1906200"/>
          </a:xfrm>
          <a:prstGeom prst="bentConnector3">
            <a:avLst>
              <a:gd fmla="val 49995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45" name="Google Shape;445;p60"/>
          <p:cNvSpPr/>
          <p:nvPr/>
        </p:nvSpPr>
        <p:spPr>
          <a:xfrm>
            <a:off x="4793707" y="2399713"/>
            <a:ext cx="3981900" cy="461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Применение матрицы квантования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6" name="Google Shape;446;p60"/>
          <p:cNvCxnSpPr>
            <a:stCxn id="442" idx="2"/>
            <a:endCxn id="445" idx="0"/>
          </p:cNvCxnSpPr>
          <p:nvPr/>
        </p:nvCxnSpPr>
        <p:spPr>
          <a:xfrm>
            <a:off x="6784657" y="2217063"/>
            <a:ext cx="0" cy="182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47" name="Google Shape;447;p60"/>
          <p:cNvSpPr/>
          <p:nvPr/>
        </p:nvSpPr>
        <p:spPr>
          <a:xfrm>
            <a:off x="4793700" y="3688425"/>
            <a:ext cx="3981900" cy="461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Преобразование матрицы в массив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8" name="Google Shape;448;p60"/>
          <p:cNvSpPr/>
          <p:nvPr/>
        </p:nvSpPr>
        <p:spPr>
          <a:xfrm>
            <a:off x="4793690" y="3044063"/>
            <a:ext cx="3981900" cy="461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Отбор малозначимых коэффициентов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9" name="Google Shape;449;p60"/>
          <p:cNvCxnSpPr>
            <a:stCxn id="445" idx="2"/>
            <a:endCxn id="448" idx="0"/>
          </p:cNvCxnSpPr>
          <p:nvPr/>
        </p:nvCxnSpPr>
        <p:spPr>
          <a:xfrm>
            <a:off x="6784657" y="2861413"/>
            <a:ext cx="0" cy="182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50" name="Google Shape;450;p60"/>
          <p:cNvCxnSpPr>
            <a:stCxn id="448" idx="2"/>
            <a:endCxn id="447" idx="0"/>
          </p:cNvCxnSpPr>
          <p:nvPr/>
        </p:nvCxnSpPr>
        <p:spPr>
          <a:xfrm>
            <a:off x="6784640" y="3505763"/>
            <a:ext cx="0" cy="182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39" name="Google Shape;439;p60"/>
          <p:cNvSpPr/>
          <p:nvPr/>
        </p:nvSpPr>
        <p:spPr>
          <a:xfrm>
            <a:off x="353143" y="2399713"/>
            <a:ext cx="3981900" cy="461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Разделение изображения на блоки 8×8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51" name="Google Shape;451;p60"/>
          <p:cNvCxnSpPr>
            <a:stCxn id="439" idx="2"/>
            <a:endCxn id="440" idx="0"/>
          </p:cNvCxnSpPr>
          <p:nvPr/>
        </p:nvCxnSpPr>
        <p:spPr>
          <a:xfrm>
            <a:off x="2344093" y="2861413"/>
            <a:ext cx="0" cy="190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Разбиение на блоки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7" name="Google Shape;45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325" y="1304875"/>
            <a:ext cx="1526975" cy="152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096296" y="1304875"/>
            <a:ext cx="1526975" cy="152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77325" y="2823846"/>
            <a:ext cx="1526975" cy="152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096296" y="2823846"/>
            <a:ext cx="1526975" cy="1526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1" name="Google Shape;461;p61"/>
          <p:cNvCxnSpPr/>
          <p:nvPr/>
        </p:nvCxnSpPr>
        <p:spPr>
          <a:xfrm>
            <a:off x="4084850" y="2832367"/>
            <a:ext cx="776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62" name="Google Shape;46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7925" y="1153000"/>
            <a:ext cx="1526975" cy="152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7039700" y="1153000"/>
            <a:ext cx="1526975" cy="152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207925" y="2984775"/>
            <a:ext cx="1526975" cy="152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039700" y="2984775"/>
            <a:ext cx="1526975" cy="152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Дискретное преобразование Фурье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583763" y="1515975"/>
            <a:ext cx="368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Дискретное преобразование Фурье</a:t>
            </a:r>
            <a:endParaRPr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5146188" y="1408275"/>
            <a:ext cx="368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Обратное дискретное преобразование Фурье</a:t>
            </a:r>
            <a:endParaRPr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4429" y="2184175"/>
            <a:ext cx="3169646" cy="84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013" y="2184175"/>
            <a:ext cx="3323637" cy="84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0826" y="3608725"/>
            <a:ext cx="662350" cy="25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Пространство YCbCr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1" name="Google Shape;471;p62"/>
          <p:cNvSpPr txBox="1"/>
          <p:nvPr>
            <p:ph idx="1" type="body"/>
          </p:nvPr>
        </p:nvSpPr>
        <p:spPr>
          <a:xfrm>
            <a:off x="311663" y="3609825"/>
            <a:ext cx="18954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300">
                <a:latin typeface="Montserrat"/>
                <a:ea typeface="Montserrat"/>
                <a:cs typeface="Montserrat"/>
                <a:sym typeface="Montserrat"/>
              </a:rPr>
              <a:t>Первый блок 8×8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2" name="Google Shape;47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63" y="1615288"/>
            <a:ext cx="1895525" cy="18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0021" y="1615288"/>
            <a:ext cx="1895525" cy="18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8379" y="1615288"/>
            <a:ext cx="1895525" cy="18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6738" y="1615288"/>
            <a:ext cx="1895525" cy="18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62"/>
          <p:cNvSpPr txBox="1"/>
          <p:nvPr>
            <p:ph idx="1" type="body"/>
          </p:nvPr>
        </p:nvSpPr>
        <p:spPr>
          <a:xfrm>
            <a:off x="2520075" y="3609825"/>
            <a:ext cx="18954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300">
                <a:latin typeface="Montserrat"/>
                <a:ea typeface="Montserrat"/>
                <a:cs typeface="Montserrat"/>
                <a:sym typeface="Montserrat"/>
              </a:rPr>
              <a:t>Y-канал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7" name="Google Shape;477;p62"/>
          <p:cNvSpPr txBox="1"/>
          <p:nvPr>
            <p:ph idx="1" type="body"/>
          </p:nvPr>
        </p:nvSpPr>
        <p:spPr>
          <a:xfrm>
            <a:off x="4728500" y="3609825"/>
            <a:ext cx="18954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300">
                <a:latin typeface="Montserrat"/>
                <a:ea typeface="Montserrat"/>
                <a:cs typeface="Montserrat"/>
                <a:sym typeface="Montserrat"/>
              </a:rPr>
              <a:t>Cb</a:t>
            </a:r>
            <a:r>
              <a:rPr lang="ru" sz="1300">
                <a:latin typeface="Montserrat"/>
                <a:ea typeface="Montserrat"/>
                <a:cs typeface="Montserrat"/>
                <a:sym typeface="Montserrat"/>
              </a:rPr>
              <a:t>-канал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8" name="Google Shape;478;p62"/>
          <p:cNvSpPr txBox="1"/>
          <p:nvPr>
            <p:ph idx="1" type="body"/>
          </p:nvPr>
        </p:nvSpPr>
        <p:spPr>
          <a:xfrm>
            <a:off x="6936925" y="3609825"/>
            <a:ext cx="18954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300">
                <a:latin typeface="Montserrat"/>
                <a:ea typeface="Montserrat"/>
                <a:cs typeface="Montserrat"/>
                <a:sym typeface="Montserrat"/>
              </a:rPr>
              <a:t>Cr-канал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Переход из RGB в YCbCr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4" name="Google Shape;48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0475" y="2194425"/>
            <a:ext cx="6487850" cy="105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Пример для Y-канала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0" name="Google Shape;490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Рассмотрим получившийся Y-канал: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1" name="Google Shape;49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3475" y="1860100"/>
            <a:ext cx="5101850" cy="27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Пример для Y-канала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7" name="Google Shape;497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Приводим к диапазону [-128, 127]</a:t>
            </a: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8" name="Google Shape;49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6213" y="1860101"/>
            <a:ext cx="6291573" cy="27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DCT 2D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4" name="Google Shape;504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05" name="Google Shape;50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700" y="2343875"/>
            <a:ext cx="8322600" cy="76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Пример для Y-канала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1" name="Google Shape;511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Применяем DCT-2D: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2" name="Google Shape;51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992" y="1917091"/>
            <a:ext cx="8336016" cy="258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Смысл коэффициентов DCT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8" name="Google Shape;518;p68"/>
          <p:cNvSpPr txBox="1"/>
          <p:nvPr>
            <p:ph idx="1" type="body"/>
          </p:nvPr>
        </p:nvSpPr>
        <p:spPr>
          <a:xfrm>
            <a:off x="3135125" y="4125750"/>
            <a:ext cx="283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500">
                <a:latin typeface="Montserrat"/>
                <a:ea typeface="Montserrat"/>
                <a:cs typeface="Montserrat"/>
                <a:sym typeface="Montserrat"/>
              </a:rPr>
              <a:t>Базис канала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9" name="Google Shape;51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825" y="1295400"/>
            <a:ext cx="2830338" cy="2830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Матрица квантования для цветов и яркости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5" name="Google Shape;525;p69"/>
          <p:cNvSpPr txBox="1"/>
          <p:nvPr>
            <p:ph idx="1" type="body"/>
          </p:nvPr>
        </p:nvSpPr>
        <p:spPr>
          <a:xfrm>
            <a:off x="580075" y="3817825"/>
            <a:ext cx="37743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500">
                <a:latin typeface="Montserrat"/>
                <a:ea typeface="Montserrat"/>
                <a:cs typeface="Montserrat"/>
                <a:sym typeface="Montserrat"/>
              </a:rPr>
              <a:t>Для каналов яркости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6" name="Google Shape;52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075" y="1457274"/>
            <a:ext cx="3774200" cy="222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2034" y="1457275"/>
            <a:ext cx="3369491" cy="2225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69"/>
          <p:cNvSpPr txBox="1"/>
          <p:nvPr>
            <p:ph idx="1" type="body"/>
          </p:nvPr>
        </p:nvSpPr>
        <p:spPr>
          <a:xfrm>
            <a:off x="4789625" y="3817825"/>
            <a:ext cx="37743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500">
                <a:latin typeface="Montserrat"/>
                <a:ea typeface="Montserrat"/>
                <a:cs typeface="Montserrat"/>
                <a:sym typeface="Montserrat"/>
              </a:rPr>
              <a:t>Для каналов цвета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Алгоритм квантования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4" name="Google Shape;534;p70"/>
          <p:cNvSpPr/>
          <p:nvPr/>
        </p:nvSpPr>
        <p:spPr>
          <a:xfrm>
            <a:off x="914250" y="2138763"/>
            <a:ext cx="7315500" cy="461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Поделить поэлементно коэффициенты DCT-2D на матрицу квантования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5" name="Google Shape;535;p70"/>
          <p:cNvSpPr/>
          <p:nvPr/>
        </p:nvSpPr>
        <p:spPr>
          <a:xfrm>
            <a:off x="914250" y="3234538"/>
            <a:ext cx="7315500" cy="461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Округлить получ</a:t>
            </a: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енные результаты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36" name="Google Shape;536;p70"/>
          <p:cNvCxnSpPr>
            <a:stCxn id="534" idx="2"/>
            <a:endCxn id="535" idx="0"/>
          </p:cNvCxnSpPr>
          <p:nvPr/>
        </p:nvCxnSpPr>
        <p:spPr>
          <a:xfrm>
            <a:off x="4572000" y="2600463"/>
            <a:ext cx="0" cy="63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Результат квантования Y-канала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2" name="Google Shape;54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1500" y="1700425"/>
            <a:ext cx="4461000" cy="25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Дискретное преобразование Фурье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583763" y="1515975"/>
            <a:ext cx="368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Дискретное преобразование Фурье</a:t>
            </a:r>
            <a:endParaRPr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5146188" y="1408275"/>
            <a:ext cx="368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Обратное дискретное преобразование Фурье</a:t>
            </a:r>
            <a:endParaRPr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4429" y="2184175"/>
            <a:ext cx="3169646" cy="84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013" y="2184175"/>
            <a:ext cx="3323637" cy="84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0826" y="3608725"/>
            <a:ext cx="662350" cy="25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18"/>
          <p:cNvCxnSpPr/>
          <p:nvPr/>
        </p:nvCxnSpPr>
        <p:spPr>
          <a:xfrm flipH="1">
            <a:off x="3941000" y="3462800"/>
            <a:ext cx="1262100" cy="546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8"/>
          <p:cNvCxnSpPr/>
          <p:nvPr/>
        </p:nvCxnSpPr>
        <p:spPr>
          <a:xfrm>
            <a:off x="3940925" y="3462800"/>
            <a:ext cx="1262100" cy="546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9" name="Google Shape;10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0919" y="4349975"/>
            <a:ext cx="1262170" cy="25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489" y="1618050"/>
            <a:ext cx="2526850" cy="2526826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Результат квантования Y-канала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9" name="Google Shape;549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">
            <a:off x="3945738" y="1861052"/>
            <a:ext cx="3996772" cy="2075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Формирование результата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5" name="Google Shape;55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650" y="1790700"/>
            <a:ext cx="6924675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Обратное преобразование Y-канала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1" name="Google Shape;561;p74"/>
          <p:cNvSpPr txBox="1"/>
          <p:nvPr>
            <p:ph idx="1" type="body"/>
          </p:nvPr>
        </p:nvSpPr>
        <p:spPr>
          <a:xfrm>
            <a:off x="616500" y="3721913"/>
            <a:ext cx="2123100" cy="4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500">
                <a:latin typeface="Montserrat"/>
                <a:ea typeface="Montserrat"/>
                <a:cs typeface="Montserrat"/>
                <a:sym typeface="Montserrat"/>
              </a:rPr>
              <a:t>k = 3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2" name="Google Shape;56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500" y="1598888"/>
            <a:ext cx="2123025" cy="212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0488" y="1598888"/>
            <a:ext cx="2123025" cy="212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4475" y="1598888"/>
            <a:ext cx="2123025" cy="212302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74"/>
          <p:cNvSpPr txBox="1"/>
          <p:nvPr>
            <p:ph idx="1" type="body"/>
          </p:nvPr>
        </p:nvSpPr>
        <p:spPr>
          <a:xfrm>
            <a:off x="3510500" y="3721913"/>
            <a:ext cx="2123100" cy="4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500">
                <a:latin typeface="Montserrat"/>
                <a:ea typeface="Montserrat"/>
                <a:cs typeface="Montserrat"/>
                <a:sym typeface="Montserrat"/>
              </a:rPr>
              <a:t>k = 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6" name="Google Shape;566;p74"/>
          <p:cNvSpPr txBox="1"/>
          <p:nvPr>
            <p:ph idx="1" type="body"/>
          </p:nvPr>
        </p:nvSpPr>
        <p:spPr>
          <a:xfrm>
            <a:off x="6404500" y="3721913"/>
            <a:ext cx="2123100" cy="4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500">
                <a:latin typeface="Montserrat"/>
                <a:ea typeface="Montserrat"/>
                <a:cs typeface="Montserrat"/>
                <a:sym typeface="Montserrat"/>
              </a:rPr>
              <a:t>k = 10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Результат сжатия блока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2" name="Google Shape;572;p75"/>
          <p:cNvSpPr txBox="1"/>
          <p:nvPr>
            <p:ph idx="1" type="body"/>
          </p:nvPr>
        </p:nvSpPr>
        <p:spPr>
          <a:xfrm>
            <a:off x="616500" y="3721913"/>
            <a:ext cx="2123100" cy="4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500">
                <a:latin typeface="Montserrat"/>
                <a:ea typeface="Montserrat"/>
                <a:cs typeface="Montserrat"/>
                <a:sym typeface="Montserrat"/>
              </a:rPr>
              <a:t>k = 3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3" name="Google Shape;573;p75"/>
          <p:cNvSpPr txBox="1"/>
          <p:nvPr>
            <p:ph idx="1" type="body"/>
          </p:nvPr>
        </p:nvSpPr>
        <p:spPr>
          <a:xfrm>
            <a:off x="3510500" y="3721913"/>
            <a:ext cx="2123100" cy="4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500">
                <a:latin typeface="Montserrat"/>
                <a:ea typeface="Montserrat"/>
                <a:cs typeface="Montserrat"/>
                <a:sym typeface="Montserrat"/>
              </a:rPr>
              <a:t>k = 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4" name="Google Shape;574;p75"/>
          <p:cNvSpPr txBox="1"/>
          <p:nvPr>
            <p:ph idx="1" type="body"/>
          </p:nvPr>
        </p:nvSpPr>
        <p:spPr>
          <a:xfrm>
            <a:off x="6404500" y="3721913"/>
            <a:ext cx="2123100" cy="4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500">
                <a:latin typeface="Montserrat"/>
                <a:ea typeface="Montserrat"/>
                <a:cs typeface="Montserrat"/>
                <a:sym typeface="Montserrat"/>
              </a:rPr>
              <a:t>k = 10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5" name="Google Shape;57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500" y="1598900"/>
            <a:ext cx="2123025" cy="212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0500" y="1598900"/>
            <a:ext cx="2123025" cy="212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4575" y="1598900"/>
            <a:ext cx="2123025" cy="212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Сравнение результата с исходником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3" name="Google Shape;583;p76"/>
          <p:cNvSpPr txBox="1"/>
          <p:nvPr>
            <p:ph idx="1" type="body"/>
          </p:nvPr>
        </p:nvSpPr>
        <p:spPr>
          <a:xfrm>
            <a:off x="5003300" y="4037104"/>
            <a:ext cx="2432700" cy="4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500">
                <a:latin typeface="Montserrat"/>
                <a:ea typeface="Montserrat"/>
                <a:cs typeface="Montserrat"/>
                <a:sym typeface="Montserrat"/>
              </a:rPr>
              <a:t>k = 10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4" name="Google Shape;58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310" y="1604529"/>
            <a:ext cx="2432578" cy="2432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8113" y="1604531"/>
            <a:ext cx="2432578" cy="2432573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76"/>
          <p:cNvSpPr txBox="1"/>
          <p:nvPr>
            <p:ph idx="1" type="body"/>
          </p:nvPr>
        </p:nvSpPr>
        <p:spPr>
          <a:xfrm>
            <a:off x="1708063" y="4037104"/>
            <a:ext cx="2432700" cy="4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500">
                <a:latin typeface="Montserrat"/>
                <a:ea typeface="Montserrat"/>
                <a:cs typeface="Montserrat"/>
                <a:sym typeface="Montserrat"/>
              </a:rPr>
              <a:t>Первый блок 8×8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Результат сжатия блока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2" name="Google Shape;592;p77"/>
          <p:cNvSpPr txBox="1"/>
          <p:nvPr>
            <p:ph idx="1" type="body"/>
          </p:nvPr>
        </p:nvSpPr>
        <p:spPr>
          <a:xfrm>
            <a:off x="2727475" y="3516700"/>
            <a:ext cx="174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200">
                <a:latin typeface="Montserrat"/>
                <a:ea typeface="Montserrat"/>
                <a:cs typeface="Montserrat"/>
                <a:sym typeface="Montserrat"/>
              </a:rPr>
              <a:t>k = 1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3" name="Google Shape;593;p77"/>
          <p:cNvSpPr txBox="1"/>
          <p:nvPr>
            <p:ph idx="1" type="body"/>
          </p:nvPr>
        </p:nvSpPr>
        <p:spPr>
          <a:xfrm>
            <a:off x="4669450" y="3516700"/>
            <a:ext cx="176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200">
                <a:latin typeface="Montserrat"/>
                <a:ea typeface="Montserrat"/>
                <a:cs typeface="Montserrat"/>
                <a:sym typeface="Montserrat"/>
              </a:rPr>
              <a:t>k = 5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4" name="Google Shape;594;p77"/>
          <p:cNvSpPr txBox="1"/>
          <p:nvPr>
            <p:ph idx="1" type="body"/>
          </p:nvPr>
        </p:nvSpPr>
        <p:spPr>
          <a:xfrm>
            <a:off x="6611525" y="3516700"/>
            <a:ext cx="176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200">
                <a:latin typeface="Montserrat"/>
                <a:ea typeface="Montserrat"/>
                <a:cs typeface="Montserrat"/>
                <a:sym typeface="Montserrat"/>
              </a:rPr>
              <a:t>k = 10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5" name="Google Shape;59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463" y="1751225"/>
            <a:ext cx="1765400" cy="17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1512" y="1751225"/>
            <a:ext cx="1765400" cy="17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988" y="1751252"/>
            <a:ext cx="1765392" cy="1765413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77"/>
          <p:cNvSpPr txBox="1"/>
          <p:nvPr>
            <p:ph idx="1" type="body"/>
          </p:nvPr>
        </p:nvSpPr>
        <p:spPr>
          <a:xfrm>
            <a:off x="785500" y="3516700"/>
            <a:ext cx="174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ru" sz="1225">
                <a:latin typeface="Montserrat"/>
                <a:ea typeface="Montserrat"/>
                <a:cs typeface="Montserrat"/>
                <a:sym typeface="Montserrat"/>
              </a:rPr>
              <a:t>Оригинальное</a:t>
            </a:r>
            <a:br>
              <a:rPr lang="ru" sz="1225"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1225">
                <a:latin typeface="Montserrat"/>
                <a:ea typeface="Montserrat"/>
                <a:cs typeface="Montserrat"/>
                <a:sym typeface="Montserrat"/>
              </a:rPr>
              <a:t>изображение</a:t>
            </a:r>
            <a:endParaRPr sz="1225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9" name="Google Shape;599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9400" y="1751225"/>
            <a:ext cx="1765500" cy="176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8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latin typeface="Montserrat"/>
                <a:ea typeface="Montserrat"/>
                <a:cs typeface="Montserrat"/>
                <a:sym typeface="Montserrat"/>
              </a:rPr>
              <a:t>Спасибо за внимание!</a:t>
            </a:r>
            <a:endParaRPr b="1" sz="4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5" name="Google Shape;605;p78"/>
          <p:cNvSpPr/>
          <p:nvPr/>
        </p:nvSpPr>
        <p:spPr>
          <a:xfrm rot="10800000">
            <a:off x="-232025" y="3308079"/>
            <a:ext cx="11940775" cy="1737298"/>
          </a:xfrm>
          <a:custGeom>
            <a:rect b="b" l="l" r="r" t="t"/>
            <a:pathLst>
              <a:path extrusionOk="0" h="105659" w="477631">
                <a:moveTo>
                  <a:pt x="0" y="85771"/>
                </a:moveTo>
                <a:cubicBezTo>
                  <a:pt x="5513" y="75493"/>
                  <a:pt x="9811" y="20835"/>
                  <a:pt x="33076" y="24105"/>
                </a:cubicBezTo>
                <a:cubicBezTo>
                  <a:pt x="56341" y="27375"/>
                  <a:pt x="98760" y="101281"/>
                  <a:pt x="139590" y="105392"/>
                </a:cubicBezTo>
                <a:cubicBezTo>
                  <a:pt x="180420" y="109503"/>
                  <a:pt x="236480" y="50547"/>
                  <a:pt x="278058" y="48772"/>
                </a:cubicBezTo>
                <a:cubicBezTo>
                  <a:pt x="319636" y="46997"/>
                  <a:pt x="355794" y="102870"/>
                  <a:pt x="389056" y="94741"/>
                </a:cubicBezTo>
                <a:cubicBezTo>
                  <a:pt x="422318" y="86612"/>
                  <a:pt x="462869" y="15790"/>
                  <a:pt x="477631" y="0"/>
                </a:cubicBezTo>
              </a:path>
            </a:pathLst>
          </a:custGeom>
          <a:noFill/>
          <a:ln cap="flat" cmpd="sng" w="76200">
            <a:solidFill>
              <a:srgbClr val="C9DAF8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Проблема ДПФ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 rotWithShape="1">
          <a:blip r:embed="rId3">
            <a:alphaModFix/>
          </a:blip>
          <a:srcRect b="0" l="0" r="0" t="6646"/>
          <a:stretch/>
        </p:blipFill>
        <p:spPr>
          <a:xfrm>
            <a:off x="1307412" y="1400050"/>
            <a:ext cx="6529176" cy="338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/>
        </p:nvSpPr>
        <p:spPr>
          <a:xfrm>
            <a:off x="1307400" y="1199950"/>
            <a:ext cx="32646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2"/>
                </a:solidFill>
              </a:rPr>
              <a:t>График исходного трека</a:t>
            </a:r>
            <a:endParaRPr b="1" sz="1300">
              <a:solidFill>
                <a:schemeClr val="dk2"/>
              </a:solidFill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4809375" y="1199950"/>
            <a:ext cx="32646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2"/>
                </a:solidFill>
              </a:rPr>
              <a:t>Его преобразование Фурье </a:t>
            </a:r>
            <a:endParaRPr b="1"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Спектрограмма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311700" y="4524775"/>
            <a:ext cx="85206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ось x</a:t>
            </a: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 – время, </a:t>
            </a: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ось y</a:t>
            </a: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 – частота, </a:t>
            </a: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ось z </a:t>
            </a: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(цвет) – амплитуда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4" name="Google Shape;124;p20" title="спектрограмма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425" y="1017728"/>
            <a:ext cx="6333150" cy="3562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Создание отпечатка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0" name="Google Shape;130;p21" title="пики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425" y="1152475"/>
            <a:ext cx="6333156" cy="35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